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53" r:id="rId2"/>
    <p:sldId id="469" r:id="rId3"/>
    <p:sldId id="470" r:id="rId4"/>
    <p:sldId id="471" r:id="rId5"/>
    <p:sldId id="473" r:id="rId6"/>
    <p:sldId id="474" r:id="rId7"/>
    <p:sldId id="475" r:id="rId8"/>
    <p:sldId id="476" r:id="rId9"/>
    <p:sldId id="477" r:id="rId10"/>
    <p:sldId id="504" r:id="rId11"/>
    <p:sldId id="478" r:id="rId12"/>
    <p:sldId id="481" r:id="rId13"/>
    <p:sldId id="482" r:id="rId14"/>
    <p:sldId id="560" r:id="rId15"/>
    <p:sldId id="483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FF0000"/>
    <a:srgbClr val="660066"/>
    <a:srgbClr val="4D4D4D"/>
    <a:srgbClr val="B92D14"/>
    <a:srgbClr val="35759D"/>
    <a:srgbClr val="35B19D"/>
    <a:srgbClr val="20A6C6"/>
    <a:srgbClr val="DEDEDE"/>
    <a:srgbClr val="075E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2536" autoAdjust="0"/>
    <p:restoredTop sz="95596" autoAdjust="0"/>
  </p:normalViewPr>
  <p:slideViewPr>
    <p:cSldViewPr>
      <p:cViewPr>
        <p:scale>
          <a:sx n="72" d="100"/>
          <a:sy n="72" d="100"/>
        </p:scale>
        <p:origin x="-18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0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06D9B6-F1F9-4CCD-B720-2DD4E82FE5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3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44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ypothalamus" TargetMode="External"/><Relationship Id="rId5" Type="http://schemas.openxmlformats.org/officeDocument/2006/relationships/hyperlink" Target="http://en.wikipedia.org/wiki/Gonadotropin-releasing_hormone" TargetMode="External"/><Relationship Id="rId4" Type="http://schemas.openxmlformats.org/officeDocument/2006/relationships/hyperlink" Target="http://en.wikipedia.org/wiki/Negative_feedbac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2428868"/>
            <a:ext cx="7772400" cy="1419230"/>
          </a:xfrm>
        </p:spPr>
        <p:txBody>
          <a:bodyPr/>
          <a:lstStyle/>
          <a:p>
            <a:pPr algn="ctr" rtl="0"/>
            <a:r>
              <a:rPr lang="en-US" sz="5400" b="1" dirty="0" smtClean="0">
                <a:solidFill>
                  <a:schemeClr val="accent4"/>
                </a:solidFill>
              </a:rPr>
              <a:t>Estrogens &amp; androgens</a:t>
            </a:r>
            <a:r>
              <a:rPr lang="en-US" b="1" dirty="0" smtClean="0">
                <a:solidFill>
                  <a:schemeClr val="accent4"/>
                </a:solidFill>
              </a:rPr>
              <a:t/>
            </a:r>
            <a:br>
              <a:rPr lang="en-US" b="1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/>
            </a:r>
            <a:br>
              <a:rPr lang="en-US" dirty="0" smtClean="0">
                <a:solidFill>
                  <a:schemeClr val="accent4"/>
                </a:solidFill>
              </a:rPr>
            </a:b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 smtClean="0"/>
              <a:t>Mechanisms of action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2000" dirty="0" smtClean="0"/>
              <a:t>estrogen provides </a:t>
            </a:r>
            <a:r>
              <a:rPr lang="en-US" sz="2000" dirty="0" smtClean="0">
                <a:solidFill>
                  <a:srgbClr val="FF0000"/>
                </a:solidFill>
              </a:rPr>
              <a:t>a negative feedback </a:t>
            </a:r>
            <a:r>
              <a:rPr lang="en-US" sz="2000" dirty="0" smtClean="0"/>
              <a:t>on the release of LH and FSH by the pituitary gland, thus preventing ovulation.</a:t>
            </a:r>
            <a:endParaRPr lang="en-US" sz="2000" b="1" dirty="0" smtClean="0">
              <a:solidFill>
                <a:schemeClr val="accent6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endParaRPr lang="en-US" sz="2000" dirty="0" smtClean="0"/>
          </a:p>
          <a:p>
            <a:pPr marL="457200" indent="-457200" algn="l" rtl="0">
              <a:buFont typeface="+mj-lt"/>
              <a:buAutoNum type="arabicPeriod"/>
            </a:pPr>
            <a:r>
              <a:rPr lang="en-US" sz="2000" dirty="0" err="1" smtClean="0"/>
              <a:t>Progestogen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4" action="ppaction://hlinkfile" tooltip="Negative feedback"/>
              </a:rPr>
              <a:t>negative feedback</a:t>
            </a:r>
            <a:r>
              <a:rPr lang="en-US" sz="2000" dirty="0" smtClean="0"/>
              <a:t> decreases the pulse frequency of </a:t>
            </a:r>
            <a:r>
              <a:rPr lang="en-US" sz="2000" dirty="0" err="1" smtClean="0">
                <a:hlinkClick r:id="rId5" action="ppaction://hlinkfile" tooltip="Gonadotropin-releasing hormone"/>
              </a:rPr>
              <a:t>gonadotropin</a:t>
            </a:r>
            <a:r>
              <a:rPr lang="en-US" sz="2000" dirty="0" smtClean="0">
                <a:hlinkClick r:id="rId5" action="ppaction://hlinkfile" tooltip="Gonadotropin-releasing hormone"/>
              </a:rPr>
              <a:t>-releasing hormone</a:t>
            </a:r>
            <a:r>
              <a:rPr lang="en-US" sz="2000" dirty="0" smtClean="0"/>
              <a:t> (</a:t>
            </a:r>
            <a:r>
              <a:rPr lang="en-US" sz="2000" dirty="0" err="1" smtClean="0"/>
              <a:t>GnRH</a:t>
            </a:r>
            <a:r>
              <a:rPr lang="en-US" sz="2000" dirty="0" smtClean="0"/>
              <a:t>) release by the </a:t>
            </a:r>
            <a:r>
              <a:rPr lang="en-US" sz="2000" dirty="0" smtClean="0">
                <a:hlinkClick r:id="rId6" action="ppaction://hlinkfile" tooltip="Hypothalamus"/>
              </a:rPr>
              <a:t>hypothalamus</a:t>
            </a:r>
            <a:r>
              <a:rPr lang="en-US" sz="2000" dirty="0" smtClean="0"/>
              <a:t>  </a:t>
            </a:r>
            <a:r>
              <a:rPr lang="en-US" sz="2000" dirty="0" err="1" smtClean="0"/>
              <a:t>Progestogen</a:t>
            </a:r>
            <a:r>
              <a:rPr lang="en-US" sz="2000" dirty="0" smtClean="0"/>
              <a:t> inhibit (LH) surge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None/>
            </a:pPr>
            <a:r>
              <a:rPr lang="en-US" sz="2000" dirty="0" smtClean="0"/>
              <a:t>2)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Transdermal</a:t>
            </a:r>
            <a:r>
              <a:rPr lang="en-US" sz="2000" b="1" dirty="0" smtClean="0"/>
              <a:t> patch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contraceptive patch containing </a:t>
            </a:r>
            <a:r>
              <a:rPr lang="en-US" sz="2000" i="1" dirty="0" err="1" smtClean="0"/>
              <a:t>ethinylestradiol</a:t>
            </a:r>
            <a:r>
              <a:rPr lang="en-US" sz="2000" i="1" dirty="0" smtClean="0"/>
              <a:t> </a:t>
            </a:r>
            <a:r>
              <a:rPr lang="en-US" sz="2000" dirty="0" smtClean="0"/>
              <a:t>and the progestin </a:t>
            </a:r>
            <a:r>
              <a:rPr lang="en-US" sz="2000" i="1" dirty="0" err="1" smtClean="0"/>
              <a:t>norelgestromin</a:t>
            </a:r>
            <a:r>
              <a:rPr lang="en-US" sz="2000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One contraceptive patch is applied </a:t>
            </a:r>
            <a:r>
              <a:rPr lang="en-US" sz="2000" dirty="0" smtClean="0">
                <a:solidFill>
                  <a:srgbClr val="FF0000"/>
                </a:solidFill>
              </a:rPr>
              <a:t>each week for 3 weeks </a:t>
            </a:r>
            <a:r>
              <a:rPr lang="en-US" sz="2000" dirty="0" smtClean="0"/>
              <a:t>to the abdomen, or buttock. Week 4 is patch free, and withdrawal bleeding occurs.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3) </a:t>
            </a:r>
            <a:r>
              <a:rPr lang="en-US" sz="2000" b="1" dirty="0" smtClean="0"/>
              <a:t>Vaginal ring: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An additional contraceptive option is a vaginal ring containing </a:t>
            </a:r>
            <a:r>
              <a:rPr lang="en-US" sz="2000" i="1" dirty="0" err="1" smtClean="0"/>
              <a:t>ethinyl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estradiol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i="1" dirty="0" err="1" smtClean="0"/>
              <a:t>etonogestrel</a:t>
            </a:r>
            <a:r>
              <a:rPr lang="en-US" sz="2000" dirty="0" smtClean="0"/>
              <a:t>. 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The ring is inserted into the vagina and is left in place for 3 weeks. Week 4 is ring free, and withdrawal bleeding occurs.</a:t>
            </a:r>
          </a:p>
          <a:p>
            <a:pPr algn="l" rtl="0">
              <a:buNone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en-US" sz="2000" b="1" dirty="0" smtClean="0">
                <a:solidFill>
                  <a:schemeClr val="accent4"/>
                </a:solidFill>
              </a:rPr>
              <a:t> Progestin-only pills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Progestin-only pills deliver a low, continuous dosage of drug. These preparations are less effective than the combination pill and they may produce irregular menstrual cycles more frequently than the combination product.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None/>
            </a:pPr>
            <a:r>
              <a:rPr lang="en-US" sz="2000" b="1" dirty="0" smtClean="0"/>
              <a:t>5-Injectable </a:t>
            </a:r>
            <a:r>
              <a:rPr lang="en-US" sz="2000" b="1" dirty="0" smtClean="0"/>
              <a:t>progestin</a:t>
            </a:r>
          </a:p>
          <a:p>
            <a:pPr algn="l" rtl="0">
              <a:buNone/>
            </a:pPr>
            <a:r>
              <a:rPr lang="en-US" sz="2000" b="1" dirty="0" smtClean="0"/>
              <a:t>6-Progestin implants: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A </a:t>
            </a:r>
            <a:r>
              <a:rPr lang="en-US" sz="2000" dirty="0" err="1" smtClean="0"/>
              <a:t>subdermal</a:t>
            </a:r>
            <a:r>
              <a:rPr lang="en-US" sz="2000" dirty="0" smtClean="0"/>
              <a:t> implant containing </a:t>
            </a:r>
            <a:r>
              <a:rPr lang="en-US" sz="2000" i="1" dirty="0" err="1" smtClean="0">
                <a:solidFill>
                  <a:srgbClr val="FF0000"/>
                </a:solidFill>
              </a:rPr>
              <a:t>etonogestre</a:t>
            </a:r>
            <a:r>
              <a:rPr lang="en-US" sz="2000" dirty="0" err="1" smtClean="0">
                <a:solidFill>
                  <a:srgbClr val="FF0000"/>
                </a:solidFill>
              </a:rPr>
              <a:t>l</a:t>
            </a:r>
            <a:r>
              <a:rPr lang="en-US" sz="2000" dirty="0" smtClean="0"/>
              <a:t> offers long-term contraception.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4-cm capsule </a:t>
            </a:r>
            <a:r>
              <a:rPr lang="en-US" sz="2000" dirty="0" smtClean="0"/>
              <a:t>is placed </a:t>
            </a:r>
            <a:r>
              <a:rPr lang="en-US" sz="2000" dirty="0" err="1" smtClean="0"/>
              <a:t>subdermally</a:t>
            </a:r>
            <a:r>
              <a:rPr lang="en-US" sz="2000" dirty="0" smtClean="0"/>
              <a:t> in the upper arm and provides contraception for approximately 3 years.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Principal side effects of the implants are irregular menstrual bleeding and headaches.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None/>
            </a:pPr>
            <a:r>
              <a:rPr lang="en-US" sz="2000" b="1" dirty="0" smtClean="0"/>
              <a:t>7-Progestin intrauterine device: </a:t>
            </a:r>
            <a:r>
              <a:rPr lang="en-US" sz="2000" dirty="0" smtClean="0"/>
              <a:t>A </a:t>
            </a:r>
            <a:r>
              <a:rPr lang="en-US" sz="2000" i="1" dirty="0" err="1" smtClean="0"/>
              <a:t>levonorgestrel</a:t>
            </a:r>
            <a:r>
              <a:rPr lang="en-US" sz="2000" dirty="0" smtClean="0"/>
              <a:t>-releasing intrauterine system offers a highly effective method of </a:t>
            </a:r>
            <a:r>
              <a:rPr lang="en-US" sz="2000" dirty="0" smtClean="0">
                <a:solidFill>
                  <a:srgbClr val="FF0000"/>
                </a:solidFill>
              </a:rPr>
              <a:t>long-term contraception.</a:t>
            </a:r>
          </a:p>
          <a:p>
            <a:pPr algn="l" rtl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r>
              <a:rPr lang="en-US" sz="2000" dirty="0" smtClean="0"/>
              <a:t>The </a:t>
            </a:r>
            <a:r>
              <a:rPr lang="en-US" sz="2000" dirty="0" err="1">
                <a:solidFill>
                  <a:srgbClr val="FF0000"/>
                </a:solidFill>
              </a:rPr>
              <a:t>nonhormonal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copper intrauterine </a:t>
            </a:r>
            <a:r>
              <a:rPr lang="en-US" sz="2000" dirty="0"/>
              <a:t>device provides contraception for up to 10 years</a:t>
            </a:r>
            <a:r>
              <a:rPr lang="en-US" sz="2000" dirty="0" smtClean="0"/>
              <a:t>.</a:t>
            </a:r>
            <a:endParaRPr lang="en-US" sz="2000" b="1" dirty="0" smtClean="0">
              <a:solidFill>
                <a:schemeClr val="accent6"/>
              </a:solidFill>
            </a:endParaRPr>
          </a:p>
          <a:p>
            <a:pPr algn="l" rtl="0">
              <a:buNone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2625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200" b="1" dirty="0" smtClean="0"/>
              <a:t>Adverse effects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/>
            <a:r>
              <a:rPr lang="en-US" sz="2000" dirty="0" smtClean="0"/>
              <a:t>Breast fullness, </a:t>
            </a:r>
            <a:r>
              <a:rPr lang="en-US" sz="2000" dirty="0" smtClean="0">
                <a:solidFill>
                  <a:srgbClr val="FF0000"/>
                </a:solidFill>
              </a:rPr>
              <a:t>depression, fluid retention</a:t>
            </a:r>
            <a:r>
              <a:rPr lang="en-US" sz="2000" dirty="0" smtClean="0"/>
              <a:t>, headache, nausea, and vomiting.</a:t>
            </a:r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>
              <a:solidFill>
                <a:srgbClr val="FF0000"/>
              </a:solidFill>
            </a:endParaRP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Carcinogenicity, </a:t>
            </a:r>
          </a:p>
          <a:p>
            <a:pPr algn="l" rtl="0"/>
            <a:r>
              <a:rPr lang="en-US" sz="2000" dirty="0" smtClean="0"/>
              <a:t>Abnormal glucose tolerance</a:t>
            </a:r>
          </a:p>
          <a:p>
            <a:pPr algn="l" rtl="0"/>
            <a:r>
              <a:rPr lang="en-US" sz="2000" dirty="0" smtClean="0"/>
              <a:t> Estrogen causes an increase in HDL and a decrease in LDL (a desirable occurrence), whereas </a:t>
            </a:r>
            <a:r>
              <a:rPr lang="en-US" sz="2000" dirty="0" err="1" smtClean="0"/>
              <a:t>progestins</a:t>
            </a:r>
            <a:r>
              <a:rPr lang="en-US" sz="2000" dirty="0" smtClean="0"/>
              <a:t> may </a:t>
            </a:r>
            <a:r>
              <a:rPr lang="en-US" sz="2000" dirty="0" smtClean="0">
                <a:solidFill>
                  <a:srgbClr val="FF0000"/>
                </a:solidFill>
              </a:rPr>
              <a:t>negate some of the beneficial effects of estrogen</a:t>
            </a:r>
            <a:r>
              <a:rPr lang="en-US" sz="2000" dirty="0" smtClean="0"/>
              <a:t>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200" b="1" dirty="0" smtClean="0"/>
              <a:t>PROGESTOGENS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i="1" dirty="0" smtClean="0">
                <a:solidFill>
                  <a:srgbClr val="FF0000"/>
                </a:solidFill>
              </a:rPr>
              <a:t>Progesterone </a:t>
            </a:r>
            <a:r>
              <a:rPr lang="en-US" sz="2000" dirty="0" smtClean="0"/>
              <a:t>(the natural </a:t>
            </a:r>
            <a:r>
              <a:rPr lang="en-US" sz="2000" dirty="0" err="1" smtClean="0"/>
              <a:t>progestogen</a:t>
            </a:r>
            <a:r>
              <a:rPr lang="en-US" sz="2000" dirty="0" smtClean="0"/>
              <a:t>) is produced in response to </a:t>
            </a:r>
            <a:r>
              <a:rPr lang="en-US" sz="2000" dirty="0" smtClean="0">
                <a:solidFill>
                  <a:srgbClr val="FF0000"/>
                </a:solidFill>
              </a:rPr>
              <a:t>(LH) </a:t>
            </a:r>
            <a:r>
              <a:rPr lang="en-US" sz="2000" dirty="0" smtClean="0"/>
              <a:t>by both females (secreted by the corpus </a:t>
            </a:r>
            <a:r>
              <a:rPr lang="en-US" sz="2000" dirty="0" err="1" smtClean="0"/>
              <a:t>luteum</a:t>
            </a:r>
            <a:r>
              <a:rPr lang="en-US" sz="2000" dirty="0" smtClean="0"/>
              <a:t>, primarily during the second half of the </a:t>
            </a:r>
            <a:r>
              <a:rPr lang="en-US" sz="2000" dirty="0" smtClean="0">
                <a:solidFill>
                  <a:srgbClr val="FF0000"/>
                </a:solidFill>
              </a:rPr>
              <a:t>menstrual cycle</a:t>
            </a:r>
            <a:r>
              <a:rPr lang="en-US" sz="2000" dirty="0" smtClean="0"/>
              <a:t>, and by the </a:t>
            </a:r>
            <a:r>
              <a:rPr lang="en-US" sz="2000" dirty="0" smtClean="0">
                <a:solidFill>
                  <a:srgbClr val="FF0000"/>
                </a:solidFill>
              </a:rPr>
              <a:t>placenta</a:t>
            </a:r>
            <a:r>
              <a:rPr lang="en-US" sz="2000" dirty="0" smtClean="0"/>
              <a:t>) and by males (secreted by the </a:t>
            </a:r>
            <a:r>
              <a:rPr lang="en-US" sz="2000" dirty="0" smtClean="0">
                <a:solidFill>
                  <a:srgbClr val="FF0000"/>
                </a:solidFill>
              </a:rPr>
              <a:t>testes</a:t>
            </a:r>
            <a:r>
              <a:rPr lang="en-US" sz="2000" dirty="0" smtClean="0"/>
              <a:t>).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It is also synthesized by the </a:t>
            </a:r>
            <a:r>
              <a:rPr lang="en-US" sz="2000" dirty="0" smtClean="0">
                <a:solidFill>
                  <a:srgbClr val="FF0000"/>
                </a:solidFill>
              </a:rPr>
              <a:t>adrenal cortex </a:t>
            </a:r>
            <a:r>
              <a:rPr lang="en-US" sz="2000" dirty="0" smtClean="0"/>
              <a:t>in both sexes.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If conception takes place</a:t>
            </a:r>
            <a:r>
              <a:rPr lang="en-US" sz="2000" dirty="0" smtClean="0"/>
              <a:t>,</a:t>
            </a:r>
            <a:r>
              <a:rPr lang="en-US" sz="2000" dirty="0"/>
              <a:t> progesterone continues to be </a:t>
            </a:r>
            <a:r>
              <a:rPr lang="en-US" sz="2000" dirty="0" smtClean="0"/>
              <a:t>secreted, </a:t>
            </a:r>
            <a:r>
              <a:rPr lang="en-US" sz="2000" i="1" dirty="0"/>
              <a:t>maintaining the endometrium in a favorable state for the </a:t>
            </a:r>
            <a:r>
              <a:rPr lang="en-US" sz="2000" i="1" dirty="0" smtClean="0"/>
              <a:t>continuation of </a:t>
            </a:r>
            <a:r>
              <a:rPr lang="en-US" sz="2000" i="1" dirty="0"/>
              <a:t>the pregnancy and reducing uterine contractions</a:t>
            </a: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Mechanism of action involves intracellular receptor/altered gene expression, as for other steroid hormones.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err="1" smtClean="0"/>
              <a:t>Oestrogen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stimulates </a:t>
            </a:r>
            <a:r>
              <a:rPr lang="en-US" sz="2000" dirty="0" smtClean="0"/>
              <a:t>synthesis of progesterone receptors, whereas progesterone </a:t>
            </a:r>
            <a:r>
              <a:rPr lang="en-US" sz="2000" dirty="0" smtClean="0">
                <a:solidFill>
                  <a:srgbClr val="FF0000"/>
                </a:solidFill>
              </a:rPr>
              <a:t>inhibits</a:t>
            </a:r>
            <a:r>
              <a:rPr lang="en-US" sz="2000" dirty="0" smtClean="0"/>
              <a:t> synthesis of </a:t>
            </a:r>
            <a:r>
              <a:rPr lang="en-US" sz="2000" dirty="0" err="1" smtClean="0"/>
              <a:t>oestrogen</a:t>
            </a:r>
            <a:r>
              <a:rPr lang="en-US" sz="2000" dirty="0" smtClean="0"/>
              <a:t> receptors.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200" b="1" dirty="0" smtClean="0"/>
              <a:t>Action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1285860"/>
            <a:ext cx="7315200" cy="5572140"/>
          </a:xfrm>
        </p:spPr>
        <p:txBody>
          <a:bodyPr/>
          <a:lstStyle/>
          <a:p>
            <a:pPr marL="457200" indent="-457200" algn="l" rtl="0">
              <a:buAutoNum type="arabicParenR"/>
            </a:pPr>
            <a:r>
              <a:rPr lang="en-US" sz="2000" dirty="0" smtClean="0"/>
              <a:t>an increase in hepatic </a:t>
            </a:r>
            <a:r>
              <a:rPr lang="en-US" sz="2000" b="1" dirty="0" smtClean="0">
                <a:solidFill>
                  <a:srgbClr val="FF0000"/>
                </a:solidFill>
              </a:rPr>
              <a:t>glycogen</a:t>
            </a:r>
            <a:r>
              <a:rPr lang="en-US" sz="2000" dirty="0" smtClean="0"/>
              <a:t>, probably through an insulin-mediated mechanism(Progesterone increases basal insulin levels and the insulin response to glucose).</a:t>
            </a:r>
          </a:p>
          <a:p>
            <a:pPr marL="457200" indent="-457200" algn="l" rtl="0">
              <a:buAutoNum type="arabicParenR"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2)a decrease in Na+ reabsorption in the kidney due to competition with </a:t>
            </a:r>
            <a:r>
              <a:rPr lang="en-US" sz="2000" b="1" dirty="0" smtClean="0">
                <a:solidFill>
                  <a:srgbClr val="FF0000"/>
                </a:solidFill>
              </a:rPr>
              <a:t>aldosterone </a:t>
            </a:r>
            <a:r>
              <a:rPr lang="en-US" sz="2000" dirty="0" smtClean="0"/>
              <a:t>at the mineralocorticoid receptor</a:t>
            </a:r>
            <a:r>
              <a:rPr lang="en-US" sz="2000" dirty="0"/>
              <a:t> </a:t>
            </a:r>
            <a:r>
              <a:rPr lang="en-US" sz="2000" dirty="0" smtClean="0"/>
              <a:t>cause hyperkalemia.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3) an increase in body</a:t>
            </a:r>
            <a:r>
              <a:rPr lang="en-US" sz="2000" b="1" dirty="0" smtClean="0">
                <a:solidFill>
                  <a:srgbClr val="FF0000"/>
                </a:solidFill>
              </a:rPr>
              <a:t> temperature </a:t>
            </a:r>
            <a:r>
              <a:rPr lang="en-US" sz="2000" dirty="0" smtClean="0"/>
              <a:t>through an unknown mechanism; 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4) a decrease in some </a:t>
            </a:r>
            <a:r>
              <a:rPr lang="en-US" sz="2000" dirty="0" smtClean="0">
                <a:solidFill>
                  <a:srgbClr val="FF0000"/>
                </a:solidFill>
              </a:rPr>
              <a:t>plasma amino acids</a:t>
            </a:r>
            <a:r>
              <a:rPr lang="en-US" sz="2000" dirty="0" smtClean="0"/>
              <a:t>; and  an increase in excretion of urinary nitrogen.</a:t>
            </a:r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endParaRPr lang="en-US" sz="2000" dirty="0"/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None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43042" y="0"/>
            <a:ext cx="7315200" cy="50004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200" b="1" dirty="0" smtClean="0"/>
              <a:t>Therapeutic uses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500042"/>
            <a:ext cx="7315200" cy="6357958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The major clinical uses of </a:t>
            </a:r>
            <a:r>
              <a:rPr lang="en-US" sz="2000" dirty="0" err="1" smtClean="0"/>
              <a:t>progestogens</a:t>
            </a:r>
            <a:r>
              <a:rPr lang="en-US" sz="2000" dirty="0" smtClean="0"/>
              <a:t> are to treat a </a:t>
            </a:r>
            <a:r>
              <a:rPr lang="en-US" sz="2000" dirty="0" smtClean="0">
                <a:solidFill>
                  <a:srgbClr val="FF0000"/>
                </a:solidFill>
              </a:rPr>
              <a:t>hormonal deficiency </a:t>
            </a:r>
            <a:r>
              <a:rPr lang="en-US" sz="2000" dirty="0" smtClean="0"/>
              <a:t>and for </a:t>
            </a:r>
            <a:r>
              <a:rPr lang="en-US" sz="2000" dirty="0" smtClean="0">
                <a:solidFill>
                  <a:srgbClr val="FF0000"/>
                </a:solidFill>
              </a:rPr>
              <a:t>contraception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i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err="1" smtClean="0"/>
              <a:t>Progestins</a:t>
            </a:r>
            <a:r>
              <a:rPr lang="en-US" sz="2000" dirty="0" smtClean="0"/>
              <a:t> are also used for the control of dysfunctional uterine bleeding, treatment of </a:t>
            </a:r>
            <a:r>
              <a:rPr lang="en-US" sz="2000" dirty="0" err="1" smtClean="0">
                <a:solidFill>
                  <a:srgbClr val="FF0000"/>
                </a:solidFill>
              </a:rPr>
              <a:t>dysmenorrhea</a:t>
            </a:r>
            <a:r>
              <a:rPr lang="en-US" sz="2000" dirty="0" smtClean="0">
                <a:solidFill>
                  <a:srgbClr val="FF0000"/>
                </a:solidFill>
              </a:rPr>
              <a:t> (</a:t>
            </a:r>
            <a:r>
              <a:rPr lang="en-US" sz="2000" b="1" dirty="0" err="1" smtClean="0"/>
              <a:t>Norethisterone</a:t>
            </a:r>
            <a:r>
              <a:rPr lang="en-US" sz="2000" b="1" dirty="0" smtClean="0"/>
              <a:t>)</a:t>
            </a:r>
            <a:r>
              <a:rPr lang="en-US" sz="2000" dirty="0" smtClean="0"/>
              <a:t>, and management of endometriosis and infertility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i="1" dirty="0" smtClean="0">
                <a:solidFill>
                  <a:schemeClr val="tx1">
                    <a:lumMod val="50000"/>
                  </a:schemeClr>
                </a:solidFill>
              </a:rPr>
              <a:t>For successful implantation </a:t>
            </a:r>
            <a:r>
              <a:rPr lang="en-US" sz="2000" i="1" dirty="0" err="1" smtClean="0">
                <a:solidFill>
                  <a:srgbClr val="FF0000"/>
                </a:solidFill>
              </a:rPr>
              <a:t>allylestrenol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chemeClr val="tx1">
                    <a:lumMod val="50000"/>
                  </a:schemeClr>
                </a:solidFill>
              </a:rPr>
              <a:t>and </a:t>
            </a:r>
            <a:r>
              <a:rPr lang="en-US" sz="2000" i="1" dirty="0" err="1" smtClean="0">
                <a:solidFill>
                  <a:srgbClr val="FF0000"/>
                </a:solidFill>
              </a:rPr>
              <a:t>dydrogesterone</a:t>
            </a:r>
            <a:r>
              <a:rPr lang="en-US" sz="2000" i="1" dirty="0" smtClean="0">
                <a:solidFill>
                  <a:schemeClr val="tx1">
                    <a:lumMod val="50000"/>
                  </a:schemeClr>
                </a:solidFill>
              </a:rPr>
              <a:t>  used in </a:t>
            </a:r>
            <a:r>
              <a:rPr lang="en-US" sz="2000" i="1" dirty="0" err="1" smtClean="0">
                <a:solidFill>
                  <a:srgbClr val="FF0000"/>
                </a:solidFill>
              </a:rPr>
              <a:t>threated</a:t>
            </a:r>
            <a:r>
              <a:rPr lang="en-US" sz="2000" i="1" dirty="0" smtClean="0">
                <a:solidFill>
                  <a:srgbClr val="FF0000"/>
                </a:solidFill>
              </a:rPr>
              <a:t> and habitual abortion </a:t>
            </a:r>
            <a:r>
              <a:rPr lang="en-US" sz="2000" i="1" dirty="0" smtClean="0">
                <a:solidFill>
                  <a:schemeClr val="tx1">
                    <a:lumMod val="50000"/>
                  </a:schemeClr>
                </a:solidFill>
              </a:rPr>
              <a:t>also </a:t>
            </a:r>
            <a:r>
              <a:rPr lang="en-US" sz="2000" i="1" dirty="0" err="1" smtClean="0">
                <a:solidFill>
                  <a:schemeClr val="tx1">
                    <a:lumMod val="50000"/>
                  </a:schemeClr>
                </a:solidFill>
              </a:rPr>
              <a:t>hydroxy</a:t>
            </a:r>
            <a:r>
              <a:rPr lang="en-US" sz="2000" i="1" dirty="0" smtClean="0">
                <a:solidFill>
                  <a:schemeClr val="tx1">
                    <a:lumMod val="50000"/>
                  </a:schemeClr>
                </a:solidFill>
              </a:rPr>
              <a:t> progesterone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>                  Adverse effects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headache</a:t>
            </a:r>
            <a:r>
              <a:rPr lang="en-US" sz="2000" dirty="0" smtClean="0">
                <a:solidFill>
                  <a:srgbClr val="FF0000"/>
                </a:solidFill>
              </a:rPr>
              <a:t>, depression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weight gain</a:t>
            </a:r>
            <a:r>
              <a:rPr lang="en-US" sz="2000" dirty="0" smtClean="0"/>
              <a:t>, and changes in libido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Injectable </a:t>
            </a:r>
            <a:r>
              <a:rPr lang="en-US" sz="2000" i="1" dirty="0" err="1" smtClean="0">
                <a:solidFill>
                  <a:srgbClr val="FF0000"/>
                </a:solidFill>
              </a:rPr>
              <a:t>medroxyprogesterone</a:t>
            </a:r>
            <a:r>
              <a:rPr lang="en-US" sz="2000" i="1" dirty="0" smtClean="0">
                <a:solidFill>
                  <a:srgbClr val="FF0000"/>
                </a:solidFill>
              </a:rPr>
              <a:t> acetate </a:t>
            </a:r>
            <a:r>
              <a:rPr lang="en-US" sz="2000" dirty="0" smtClean="0"/>
              <a:t>has been associated with an increased risk of osteoporosis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err="1"/>
              <a:t>Drospirenone</a:t>
            </a:r>
            <a:r>
              <a:rPr lang="en-US" sz="2000" dirty="0"/>
              <a:t> may raise serum potassium due </a:t>
            </a:r>
            <a:r>
              <a:rPr lang="en-US" sz="2000" dirty="0" smtClean="0"/>
              <a:t>to </a:t>
            </a:r>
            <a:r>
              <a:rPr lang="en-US" sz="2000" dirty="0" err="1" smtClean="0"/>
              <a:t>antimineralocorticoid</a:t>
            </a:r>
            <a:r>
              <a:rPr lang="en-US" sz="2000" dirty="0" smtClean="0"/>
              <a:t> </a:t>
            </a:r>
            <a:r>
              <a:rPr lang="en-US" sz="2000" dirty="0"/>
              <a:t>effects, and concurrent use with other drugs </a:t>
            </a:r>
            <a:r>
              <a:rPr lang="en-US" sz="2000" dirty="0" smtClean="0"/>
              <a:t>(</a:t>
            </a:r>
            <a:r>
              <a:rPr lang="en-US" sz="2000" dirty="0"/>
              <a:t>for </a:t>
            </a:r>
            <a:r>
              <a:rPr lang="en-US" sz="2000" dirty="0" err="1" smtClean="0"/>
              <a:t>example,ACEI</a:t>
            </a:r>
            <a:r>
              <a:rPr lang="en-US" sz="2000" dirty="0" smtClean="0"/>
              <a:t>) </a:t>
            </a:r>
            <a:r>
              <a:rPr lang="en-US" sz="2000" dirty="0"/>
              <a:t>may increase the </a:t>
            </a:r>
            <a:r>
              <a:rPr lang="en-US" sz="2000" dirty="0" smtClean="0"/>
              <a:t>hyperkalemia</a:t>
            </a:r>
            <a:r>
              <a:rPr lang="en-US" sz="2000" dirty="0"/>
              <a:t>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b="1" dirty="0" err="1" smtClean="0"/>
              <a:t>Antiprogestin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i="1" dirty="0" err="1" smtClean="0"/>
              <a:t>Mifepristone</a:t>
            </a:r>
            <a:r>
              <a:rPr lang="en-US" sz="2000" i="1" dirty="0" smtClean="0"/>
              <a:t> </a:t>
            </a:r>
            <a:r>
              <a:rPr lang="en-US" sz="2000" dirty="0" smtClean="0"/>
              <a:t> is a progesterone antagonist with partial agonist activity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The major </a:t>
            </a:r>
            <a:r>
              <a:rPr lang="en-US" sz="2000" dirty="0" smtClean="0">
                <a:solidFill>
                  <a:srgbClr val="FF0000"/>
                </a:solidFill>
              </a:rPr>
              <a:t>adverse effects </a:t>
            </a:r>
            <a:r>
              <a:rPr lang="en-US" sz="2000" dirty="0" smtClean="0"/>
              <a:t>are abdominal pain, significant </a:t>
            </a:r>
            <a:r>
              <a:rPr lang="en-US" sz="2000" dirty="0" smtClean="0">
                <a:solidFill>
                  <a:srgbClr val="009900"/>
                </a:solidFill>
              </a:rPr>
              <a:t>uterine bleeding and the possibility of an incomplete abortion. </a:t>
            </a:r>
          </a:p>
          <a:p>
            <a:pPr algn="l" rtl="0">
              <a:buFont typeface="Wingdings" pitchFamily="2" charset="2"/>
              <a:buChar char="Ø"/>
            </a:pPr>
            <a:endParaRPr lang="en-US" sz="2000" i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i="1" dirty="0" err="1" smtClean="0"/>
              <a:t>Mifepristone</a:t>
            </a:r>
            <a:r>
              <a:rPr lang="en-US" sz="2000" i="1" dirty="0" smtClean="0"/>
              <a:t> </a:t>
            </a:r>
            <a:r>
              <a:rPr lang="en-US" sz="2000" dirty="0" smtClean="0"/>
              <a:t>has also been investigated as an oral contraceptive and an emergency contraceptive agent.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200" b="1" dirty="0" err="1" smtClean="0"/>
              <a:t>Danazol</a:t>
            </a:r>
            <a:r>
              <a:rPr lang="en-US" sz="3200" b="1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err="1" smtClean="0"/>
              <a:t>Gonadotropin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9900"/>
                </a:solidFill>
              </a:rPr>
              <a:t>inhibitor—</a:t>
            </a:r>
            <a:r>
              <a:rPr lang="en-US" sz="2000" dirty="0" err="1" smtClean="0">
                <a:solidFill>
                  <a:srgbClr val="009900"/>
                </a:solidFill>
              </a:rPr>
              <a:t>Danazol</a:t>
            </a:r>
            <a:r>
              <a:rPr lang="en-US" sz="2000" dirty="0" smtClean="0">
                <a:solidFill>
                  <a:srgbClr val="009900"/>
                </a:solidFill>
              </a:rPr>
              <a:t> suppresses the pituitary-ovarian axis, of </a:t>
            </a:r>
            <a:r>
              <a:rPr lang="en-US" sz="2000" dirty="0" err="1" smtClean="0">
                <a:solidFill>
                  <a:srgbClr val="009900"/>
                </a:solidFill>
              </a:rPr>
              <a:t>gonadotrophins</a:t>
            </a:r>
            <a:r>
              <a:rPr lang="en-US" sz="2000" dirty="0" smtClean="0"/>
              <a:t> (FSH and LH). and consequently reduces </a:t>
            </a:r>
            <a:r>
              <a:rPr lang="en-US" sz="2000" dirty="0" err="1" smtClean="0"/>
              <a:t>oestrogen</a:t>
            </a:r>
            <a:r>
              <a:rPr lang="en-US" sz="2000" dirty="0" smtClean="0"/>
              <a:t> synthesis in the ovary.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In men, it reduces androgen synthesis and spermatogenesis . 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err="1" smtClean="0"/>
              <a:t>Danazol</a:t>
            </a:r>
            <a:r>
              <a:rPr lang="en-US" sz="2000" dirty="0" smtClean="0"/>
              <a:t> has been reported occasionally </a:t>
            </a:r>
            <a:r>
              <a:rPr lang="en-US" sz="2000" dirty="0" smtClean="0">
                <a:solidFill>
                  <a:srgbClr val="FF0000"/>
                </a:solidFill>
              </a:rPr>
              <a:t>to suppress </a:t>
            </a:r>
            <a:r>
              <a:rPr lang="en-US" sz="2000" dirty="0" smtClean="0"/>
              <a:t>adrenal function.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 smtClean="0"/>
              <a:t>CONTRACEPTIVES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None/>
            </a:pPr>
            <a:r>
              <a:rPr lang="en-US" sz="2000" b="1" dirty="0" smtClean="0"/>
              <a:t>Major classes of contraceptives:</a:t>
            </a:r>
          </a:p>
          <a:p>
            <a:pPr marL="457200" indent="-457200" algn="l" rtl="0">
              <a:buNone/>
            </a:pPr>
            <a:r>
              <a:rPr lang="en-US" sz="2000" dirty="0" smtClean="0"/>
              <a:t>1)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2000" dirty="0" err="1" smtClean="0"/>
              <a:t>Monophasic</a:t>
            </a:r>
            <a:r>
              <a:rPr lang="en-US" sz="2000" dirty="0" smtClean="0"/>
              <a:t> combination pills contain a </a:t>
            </a:r>
            <a:r>
              <a:rPr lang="en-US" sz="2000" b="1" dirty="0" smtClean="0">
                <a:solidFill>
                  <a:srgbClr val="FF0000"/>
                </a:solidFill>
              </a:rPr>
              <a:t>constant dose of estrogen and progestin</a:t>
            </a:r>
            <a:r>
              <a:rPr lang="en-US" sz="2000" dirty="0" smtClean="0"/>
              <a:t> given over 21 days.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457200" indent="-45720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2000" dirty="0" smtClean="0"/>
              <a:t>With either type of combination oral contraceptive, active pills are taken for 21 days followed by 7 days of placebo.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163F96"/>
      </a:lt2>
      <a:accent1>
        <a:srgbClr val="065BDB"/>
      </a:accent1>
      <a:accent2>
        <a:srgbClr val="0090F6"/>
      </a:accent2>
      <a:accent3>
        <a:srgbClr val="FFFFFF"/>
      </a:accent3>
      <a:accent4>
        <a:srgbClr val="404040"/>
      </a:accent4>
      <a:accent5>
        <a:srgbClr val="AAB5EA"/>
      </a:accent5>
      <a:accent6>
        <a:srgbClr val="0082DF"/>
      </a:accent6>
      <a:hlink>
        <a:srgbClr val="4FD9FF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11766</TotalTime>
  <Words>742</Words>
  <Application>Microsoft Office PowerPoint</Application>
  <PresentationFormat>On-screen Show (4:3)</PresentationFormat>
  <Paragraphs>140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powerpoint-template</vt:lpstr>
      <vt:lpstr>Estrogens &amp; androgens  </vt:lpstr>
      <vt:lpstr>                                                                                                                                                                                          PROGESTOGENS          </vt:lpstr>
      <vt:lpstr>Slide 3</vt:lpstr>
      <vt:lpstr>                                                                                                                                                                       Action        </vt:lpstr>
      <vt:lpstr>                                                                                                                                                             Therapeutic uses         </vt:lpstr>
      <vt:lpstr>                                                                                                                                                                Adverse effects         </vt:lpstr>
      <vt:lpstr>                                                                                                                                                                     Antiprogestin         </vt:lpstr>
      <vt:lpstr>                                                                                                                                                                       Danazol         </vt:lpstr>
      <vt:lpstr>                                                                                                                                                                CONTRACEPTIVES         </vt:lpstr>
      <vt:lpstr>                                                                                                                                                                Mechanisms of action         </vt:lpstr>
      <vt:lpstr>Slide 11</vt:lpstr>
      <vt:lpstr>                                                                                              4) Progestin-only pills       </vt:lpstr>
      <vt:lpstr>Slide 13</vt:lpstr>
      <vt:lpstr>Slide 14</vt:lpstr>
      <vt:lpstr>                                                                                                                                                                                    Adverse effects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Ausama</dc:creator>
  <cp:lastModifiedBy>ausama</cp:lastModifiedBy>
  <cp:revision>988</cp:revision>
  <dcterms:created xsi:type="dcterms:W3CDTF">2012-09-21T11:26:58Z</dcterms:created>
  <dcterms:modified xsi:type="dcterms:W3CDTF">2019-03-09T02:46:24Z</dcterms:modified>
</cp:coreProperties>
</file>